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9" r:id="rId7"/>
    <p:sldId id="268" r:id="rId8"/>
    <p:sldId id="271" r:id="rId9"/>
    <p:sldId id="267" r:id="rId10"/>
    <p:sldId id="266" r:id="rId11"/>
    <p:sldId id="270" r:id="rId12"/>
    <p:sldId id="265" r:id="rId13"/>
    <p:sldId id="264" r:id="rId14"/>
    <p:sldId id="263" r:id="rId15"/>
    <p:sldId id="262" r:id="rId16"/>
    <p:sldId id="261" r:id="rId1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6086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12/12/2021 am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0060"/>
          </a:xfrm>
          <a:prstGeom prst="rect">
            <a:avLst/>
          </a:prstGeom>
        </p:spPr>
        <p:txBody>
          <a:bodyPr vert="horz" lIns="96654" tIns="48327" rIns="96654" bIns="48327" rtlCol="0" anchor="b"/>
          <a:lstStyle>
            <a:lvl1pPr algn="r">
              <a:defRPr sz="1200"/>
            </a:lvl1pPr>
          </a:lstStyle>
          <a:p>
            <a:fld id="{38BE52E4-A351-4B74-BF7F-F1708A6EA82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/>
          <a:lstStyle>
            <a:lvl1pPr algn="r">
              <a:defRPr sz="1200"/>
            </a:lvl1pPr>
          </a:lstStyle>
          <a:p>
            <a:r>
              <a:rPr lang="en-US"/>
              <a:t>12/12/2021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2" tIns="47426" rIns="94852" bIns="4742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620250"/>
            <a:ext cx="5850835" cy="3780800"/>
          </a:xfrm>
          <a:prstGeom prst="rect">
            <a:avLst/>
          </a:prstGeom>
        </p:spPr>
        <p:txBody>
          <a:bodyPr vert="horz" lIns="94852" tIns="47426" rIns="94852" bIns="4742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4"/>
            <a:ext cx="3170583" cy="482028"/>
          </a:xfrm>
          <a:prstGeom prst="rect">
            <a:avLst/>
          </a:prstGeom>
        </p:spPr>
        <p:txBody>
          <a:bodyPr vert="horz" lIns="94852" tIns="47426" rIns="94852" bIns="47426" rtlCol="0" anchor="b"/>
          <a:lstStyle>
            <a:lvl1pPr algn="r">
              <a:defRPr sz="1200"/>
            </a:lvl1pPr>
          </a:lstStyle>
          <a:p>
            <a:fld id="{762B141E-EBA9-4C6C-B7E9-3A0396774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868172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0874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076956"/>
      </p:ext>
    </p:extLst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34592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45437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1252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10989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3326"/>
      </p:ext>
    </p:extLst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10149"/>
      </p:ext>
    </p:extLst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8654"/>
      </p:ext>
    </p:extLst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23405"/>
      </p:ext>
    </p:extLst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89032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99AC43-7E42-4A17-AF75-BA8F0DA0A8C2}" type="datetimeFigureOut">
              <a:rPr lang="en-US" smtClean="0"/>
              <a:t>12/12/2021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7079B7-ED22-4AB9-A731-1AA47693F9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02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 spd="slow">
    <p:fade thruBlk="1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646331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</a:rPr>
              <a:t>Ephesians 5:25-27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56194"/>
            <a:ext cx="8229600" cy="969496"/>
          </a:xfrm>
        </p:spPr>
        <p:txBody>
          <a:bodyPr>
            <a:spAutoFit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Glorious Church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93747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82000" cy="505779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Keeping the passion alive</a:t>
            </a:r>
            <a:r>
              <a:rPr lang="en-US" sz="3200" b="1" baseline="0" dirty="0"/>
              <a:t>.</a:t>
            </a:r>
          </a:p>
          <a:p>
            <a:pPr>
              <a:buNone/>
            </a:pPr>
            <a:r>
              <a:rPr lang="en-US" sz="3600" baseline="0" dirty="0"/>
              <a:t>Example.</a:t>
            </a:r>
          </a:p>
          <a:p>
            <a:r>
              <a:rPr lang="en-US" sz="3200" baseline="0" dirty="0"/>
              <a:t>Ephesus. Revelation 2:4-5</a:t>
            </a:r>
            <a:br>
              <a:rPr lang="en-US" sz="3200" baseline="0" dirty="0"/>
            </a:br>
            <a:r>
              <a:rPr lang="en-US" sz="3200" i="1" baseline="0" dirty="0"/>
              <a:t>“</a:t>
            </a:r>
            <a:r>
              <a:rPr lang="en-US" sz="3200" b="1" i="1" baseline="0" dirty="0"/>
              <a:t>Thou dist leave thy first love</a:t>
            </a:r>
            <a:r>
              <a:rPr lang="en-US" sz="3200" i="1" baseline="0" dirty="0"/>
              <a:t>.”</a:t>
            </a:r>
          </a:p>
          <a:p>
            <a:pPr marL="0" indent="0">
              <a:buNone/>
            </a:pPr>
            <a:endParaRPr lang="en-US" sz="3200" b="1" baseline="0" dirty="0"/>
          </a:p>
          <a:p>
            <a:pPr>
              <a:buNone/>
            </a:pPr>
            <a:r>
              <a:rPr lang="en-US" sz="3600" baseline="0" dirty="0"/>
              <a:t>Background.</a:t>
            </a:r>
          </a:p>
          <a:p>
            <a:pPr lvl="1"/>
            <a:r>
              <a:rPr lang="en-US" sz="3200" baseline="0" dirty="0"/>
              <a:t>Faith in Christ. Ephesians 1:15</a:t>
            </a:r>
          </a:p>
          <a:p>
            <a:pPr lvl="1"/>
            <a:r>
              <a:rPr lang="en-US" sz="3200" dirty="0"/>
              <a:t>Endured with boldness the teaching of the gospel. Acts 19:8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05000"/>
            <a:ext cx="8382000" cy="429861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dirty="0"/>
              <a:t>Background.</a:t>
            </a:r>
          </a:p>
          <a:p>
            <a:pPr lvl="1"/>
            <a:r>
              <a:rPr lang="en-US" sz="3200" baseline="0" dirty="0"/>
              <a:t>Publicly and from house to house. Acts 20:20</a:t>
            </a:r>
          </a:p>
          <a:p>
            <a:pPr lvl="1"/>
            <a:r>
              <a:rPr lang="en-US" sz="3200" baseline="0" dirty="0"/>
              <a:t>Heard Paul daily in the school of Tyrannus for two years. Acts 19:9-10</a:t>
            </a:r>
          </a:p>
          <a:p>
            <a:pPr lvl="1"/>
            <a:r>
              <a:rPr lang="en-US" sz="3200" baseline="0" dirty="0"/>
              <a:t>Investigated and exposed false teachers. </a:t>
            </a:r>
            <a:br>
              <a:rPr lang="en-US" sz="3200" baseline="0" dirty="0"/>
            </a:br>
            <a:r>
              <a:rPr lang="en-US" sz="3200" baseline="0" dirty="0"/>
              <a:t>Acts 19:13-20; Revelation 2:2</a:t>
            </a:r>
          </a:p>
          <a:p>
            <a:pPr lvl="1"/>
            <a:r>
              <a:rPr lang="en-US" sz="3200" baseline="0" dirty="0"/>
              <a:t>Evangelized. </a:t>
            </a:r>
            <a:r>
              <a:rPr lang="en-US" sz="3200" b="1" baseline="0" dirty="0"/>
              <a:t>Acts 19:20, </a:t>
            </a:r>
            <a:r>
              <a:rPr lang="en-US" sz="3200" i="1" baseline="0" dirty="0"/>
              <a:t>“</a:t>
            </a:r>
            <a:r>
              <a:rPr lang="en-US" sz="3200" b="1" i="1" baseline="0" dirty="0"/>
              <a:t>All Asia heard the word of the Lord</a:t>
            </a:r>
            <a:r>
              <a:rPr lang="en-US" sz="3200" i="1" baseline="0" dirty="0"/>
              <a:t>.”</a:t>
            </a:r>
            <a:endParaRPr lang="en-US" sz="3200" baseline="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600200"/>
            <a:ext cx="8001000" cy="305211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u="sng" baseline="0" dirty="0"/>
              <a:t>Maintain genuine love for one another</a:t>
            </a:r>
            <a:r>
              <a:rPr lang="en-US" sz="3600" b="1" baseline="0" dirty="0"/>
              <a:t>.</a:t>
            </a:r>
          </a:p>
          <a:p>
            <a:pPr>
              <a:buNone/>
            </a:pPr>
            <a:r>
              <a:rPr lang="en-US" sz="4000" baseline="0" dirty="0"/>
              <a:t>Example:</a:t>
            </a:r>
          </a:p>
          <a:p>
            <a:pPr lvl="1"/>
            <a:r>
              <a:rPr lang="en-US" sz="3600" baseline="0" dirty="0"/>
              <a:t>Thyatira. Revelation 2:19; </a:t>
            </a:r>
            <a:br>
              <a:rPr lang="en-US" sz="3600" baseline="0" dirty="0"/>
            </a:br>
            <a:r>
              <a:rPr lang="en-US" sz="3600" baseline="0" dirty="0"/>
              <a:t>cf. 1 Corinthians 13; 1 Peter 1:22-23; </a:t>
            </a:r>
            <a:br>
              <a:rPr lang="en-US" sz="3600" baseline="0" dirty="0"/>
            </a:br>
            <a:r>
              <a:rPr lang="en-US" sz="3600" baseline="0" dirty="0"/>
              <a:t>John 13:34-35;</a:t>
            </a:r>
            <a:r>
              <a:rPr lang="en-US" sz="3600" dirty="0"/>
              <a:t> 1 Thessalonians 4:9-10</a:t>
            </a:r>
            <a:endParaRPr lang="en-US" sz="3600" baseline="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62690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Keep a strong faith</a:t>
            </a:r>
            <a:r>
              <a:rPr lang="en-US" sz="3200" b="1" baseline="0" dirty="0"/>
              <a:t>.</a:t>
            </a:r>
          </a:p>
          <a:p>
            <a:pPr>
              <a:buNone/>
            </a:pPr>
            <a:r>
              <a:rPr lang="en-US" sz="4000" baseline="0" dirty="0"/>
              <a:t>Example.</a:t>
            </a:r>
          </a:p>
          <a:p>
            <a:pPr lvl="1"/>
            <a:r>
              <a:rPr lang="en-US" sz="3600" baseline="0" dirty="0"/>
              <a:t>Thyatira. Revelation 2:19</a:t>
            </a:r>
          </a:p>
          <a:p>
            <a:pPr marL="319088" lvl="1" indent="0">
              <a:buNone/>
            </a:pPr>
            <a:endParaRPr lang="en-US" sz="3200" baseline="0" dirty="0"/>
          </a:p>
          <a:p>
            <a:pPr>
              <a:buNone/>
            </a:pPr>
            <a:r>
              <a:rPr lang="en-US" sz="3200" baseline="0" dirty="0"/>
              <a:t>Necessity of faith. Hebrews 11:6</a:t>
            </a:r>
            <a:endParaRPr lang="sv-SE" sz="3200" baseline="0" dirty="0"/>
          </a:p>
          <a:p>
            <a:r>
              <a:rPr lang="sv-SE" sz="3200" baseline="0" dirty="0"/>
              <a:t>Abraham. Genesis 15; Romans 4; James 2</a:t>
            </a:r>
          </a:p>
          <a:p>
            <a:r>
              <a:rPr lang="en-US" sz="3200" baseline="0" dirty="0"/>
              <a:t>Paul. </a:t>
            </a:r>
            <a:r>
              <a:rPr lang="en-US" sz="3200" i="1" baseline="0" dirty="0"/>
              <a:t>“</a:t>
            </a:r>
            <a:r>
              <a:rPr lang="en-US" sz="3200" b="1" i="1" baseline="0" dirty="0"/>
              <a:t>I believe God, that it shall be even so as it hath been spoken unto me</a:t>
            </a:r>
            <a:r>
              <a:rPr lang="en-US" sz="3200" i="1" baseline="0" dirty="0"/>
              <a:t>.”</a:t>
            </a:r>
            <a:r>
              <a:rPr lang="en-US" sz="3200" b="1" baseline="0" dirty="0"/>
              <a:t> Acts 27:25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00100" y="1417638"/>
            <a:ext cx="8001000" cy="268278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800" b="1" u="sng" baseline="0" dirty="0"/>
              <a:t>Stay alive</a:t>
            </a:r>
            <a:r>
              <a:rPr lang="en-US" sz="4800" b="1" baseline="0" dirty="0"/>
              <a:t>.</a:t>
            </a:r>
          </a:p>
          <a:p>
            <a:pPr>
              <a:buNone/>
            </a:pPr>
            <a:r>
              <a:rPr lang="en-US" sz="4000" baseline="0" dirty="0"/>
              <a:t>Example.</a:t>
            </a:r>
          </a:p>
          <a:p>
            <a:pPr lvl="1"/>
            <a:r>
              <a:rPr lang="en-US" sz="3600" baseline="0" dirty="0"/>
              <a:t>Sardis. Revelation 3:1 – Good reputation, but dead.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515525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300" b="1" u="sng" baseline="0" dirty="0"/>
              <a:t>What about Fifth Street East</a:t>
            </a:r>
            <a:r>
              <a:rPr lang="en-US" sz="4300" b="1" baseline="0" dirty="0"/>
              <a:t>?</a:t>
            </a:r>
          </a:p>
          <a:p>
            <a:r>
              <a:rPr lang="en-US" sz="3200" baseline="0" dirty="0"/>
              <a:t>Measure it by the quality of worship. John 4:24</a:t>
            </a:r>
          </a:p>
          <a:p>
            <a:r>
              <a:rPr lang="en-US" sz="3200" baseline="0" dirty="0"/>
              <a:t>Measure it by the thirst for truth. Matthew 5:6</a:t>
            </a:r>
          </a:p>
          <a:p>
            <a:r>
              <a:rPr lang="en-US" sz="3200" baseline="0" dirty="0"/>
              <a:t>Measure it by the young people and their knowledge of truth. Proverbs 22:6; Judges 2:10</a:t>
            </a:r>
          </a:p>
          <a:p>
            <a:r>
              <a:rPr lang="en-US" sz="3200" baseline="0" dirty="0"/>
              <a:t>Measure it by what is taught. 2 Timothy 4:2ff</a:t>
            </a:r>
          </a:p>
          <a:p>
            <a:r>
              <a:rPr lang="en-US" sz="3200" dirty="0"/>
              <a:t>Measure it by its leadership. Acts 20:28</a:t>
            </a:r>
            <a:endParaRPr lang="en-US" sz="3200" baseline="0" dirty="0"/>
          </a:p>
          <a:p>
            <a:r>
              <a:rPr lang="en-US" sz="3200" baseline="0" dirty="0"/>
              <a:t>Measure it by our attitude toward each other. </a:t>
            </a:r>
            <a:br>
              <a:rPr lang="en-US" sz="3200" baseline="0" dirty="0"/>
            </a:br>
            <a:r>
              <a:rPr lang="en-US" sz="3200" baseline="0" dirty="0"/>
              <a:t>cf. Galatians 6:1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305800" cy="4185761"/>
          </a:xfrm>
        </p:spPr>
        <p:txBody>
          <a:bodyPr>
            <a:spAutoFit/>
          </a:bodyPr>
          <a:lstStyle/>
          <a:p>
            <a:r>
              <a:rPr lang="en-US" sz="3200" baseline="0" dirty="0"/>
              <a:t>Works, moral purity, identifying and correcting error, perseverance, keeping the passion alive, loving one another, strong faith, staying alive are necessary to make us what we want to be.</a:t>
            </a:r>
          </a:p>
          <a:p>
            <a:r>
              <a:rPr lang="en-US" sz="3200" baseline="0" dirty="0"/>
              <a:t>The church belongs to Christ, because He bought it with His own blood. Acts 20:28</a:t>
            </a:r>
          </a:p>
          <a:p>
            <a:r>
              <a:rPr lang="en-US" sz="3200" baseline="0" dirty="0"/>
              <a:t>It is important that we see true growth and greatness through His eyes.</a:t>
            </a:r>
            <a:endParaRPr lang="en-US" sz="3200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First Century Church Grew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686800" cy="4953000"/>
          </a:xfrm>
        </p:spPr>
        <p:txBody>
          <a:bodyPr>
            <a:spAutoFit/>
          </a:bodyPr>
          <a:lstStyle/>
          <a:p>
            <a:r>
              <a:rPr lang="en-US" sz="2800" b="1" baseline="0" dirty="0"/>
              <a:t>Acts 2:41</a:t>
            </a:r>
            <a:r>
              <a:rPr lang="en-US" sz="2800" b="1" dirty="0"/>
              <a:t> –</a:t>
            </a:r>
            <a:r>
              <a:rPr lang="en-US" sz="2800" b="1" baseline="0" dirty="0"/>
              <a:t> Three thousand</a:t>
            </a:r>
          </a:p>
          <a:p>
            <a:r>
              <a:rPr lang="en-US" sz="2800" b="1" baseline="0" dirty="0"/>
              <a:t>Acts 4:4</a:t>
            </a:r>
            <a:r>
              <a:rPr lang="en-US" sz="2800" b="1" dirty="0"/>
              <a:t> –</a:t>
            </a:r>
            <a:r>
              <a:rPr lang="en-US" sz="2800" b="1" baseline="0" dirty="0"/>
              <a:t> Five thousand</a:t>
            </a:r>
          </a:p>
          <a:p>
            <a:r>
              <a:rPr lang="en-US" sz="2800" b="1" baseline="0" dirty="0"/>
              <a:t>Acts 6:7, </a:t>
            </a:r>
            <a:r>
              <a:rPr lang="en-US" sz="2800" b="1" i="1" baseline="0" dirty="0"/>
              <a:t>“Number of disciples multiplied … exceedingly.”</a:t>
            </a:r>
          </a:p>
          <a:p>
            <a:r>
              <a:rPr lang="en-US" sz="2800" b="1" baseline="0" dirty="0"/>
              <a:t>Acts 9:31, </a:t>
            </a:r>
            <a:r>
              <a:rPr lang="en-US" sz="2800" b="1" i="1" baseline="0" dirty="0"/>
              <a:t>“So the church throughout all Judaea and Galilee and Samaria had peace, being edified; and, walking in the fear of the Lord and in the comfort of the Holy Spirit, was multiplied.”</a:t>
            </a:r>
          </a:p>
          <a:p>
            <a:r>
              <a:rPr lang="en-US" sz="2800" b="1" baseline="0" dirty="0"/>
              <a:t>Acts 11:24, </a:t>
            </a:r>
            <a:r>
              <a:rPr lang="en-US" sz="2800" b="1" i="1" baseline="0" dirty="0"/>
              <a:t>“… and much people was added unto the Lord.”</a:t>
            </a:r>
          </a:p>
          <a:p>
            <a:r>
              <a:rPr lang="en-US" sz="2800" b="1" baseline="0" dirty="0"/>
              <a:t>Acts 18:10, </a:t>
            </a:r>
            <a:r>
              <a:rPr lang="en-US" sz="2800" b="1" i="1" baseline="0" dirty="0"/>
              <a:t>“... I have much people in this city” </a:t>
            </a:r>
            <a:br>
              <a:rPr lang="en-US" sz="2800" b="1" i="1" baseline="0" dirty="0"/>
            </a:br>
            <a:r>
              <a:rPr lang="en-US" sz="2800" b="1" i="1" baseline="0" dirty="0"/>
              <a:t>cf. </a:t>
            </a:r>
            <a:r>
              <a:rPr lang="en-US" sz="2800" b="1" dirty="0"/>
              <a:t>1 Corinthians 6:9-11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3684"/>
            <a:ext cx="7315200" cy="1492716"/>
          </a:xfrm>
        </p:spPr>
        <p:txBody>
          <a:bodyPr wrap="square">
            <a:spAutoFit/>
          </a:bodyPr>
          <a:lstStyle/>
          <a:p>
            <a:r>
              <a:rPr lang="en-US" sz="4400" b="1" baseline="0" dirty="0">
                <a:solidFill>
                  <a:schemeClr val="tx1"/>
                </a:solidFill>
              </a:rPr>
              <a:t>How Did The Church Grow And Maintain Its Distinctiveness?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5062924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3500" b="1" u="sng" baseline="0" dirty="0"/>
              <a:t>Note: The 7 churches of Asia Minor</a:t>
            </a:r>
            <a:r>
              <a:rPr lang="en-US" sz="3500" b="1" baseline="0" dirty="0"/>
              <a:t>.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Writer: </a:t>
            </a:r>
            <a:r>
              <a:rPr lang="en-US" sz="3200" b="1" baseline="0" dirty="0"/>
              <a:t>Revelation 1:5-8; 17-19</a:t>
            </a:r>
          </a:p>
          <a:p>
            <a:pPr>
              <a:spcBef>
                <a:spcPts val="0"/>
              </a:spcBef>
            </a:pPr>
            <a:r>
              <a:rPr lang="en-US" sz="3200" dirty="0"/>
              <a:t>Recipients:</a:t>
            </a:r>
          </a:p>
          <a:p>
            <a:pPr lvl="1">
              <a:spcBef>
                <a:spcPts val="0"/>
              </a:spcBef>
            </a:pPr>
            <a:r>
              <a:rPr lang="en-US" sz="3200" baseline="0" dirty="0"/>
              <a:t>Two churches receive only commendation.</a:t>
            </a:r>
            <a:br>
              <a:rPr lang="en-US" sz="3200" baseline="0" dirty="0"/>
            </a:br>
            <a:r>
              <a:rPr lang="en-US" sz="3200" b="1" baseline="0" dirty="0"/>
              <a:t>Smyrna and Philadelphia.</a:t>
            </a:r>
          </a:p>
          <a:p>
            <a:pPr lvl="1">
              <a:spcBef>
                <a:spcPts val="0"/>
              </a:spcBef>
            </a:pPr>
            <a:r>
              <a:rPr lang="en-US" sz="3200" baseline="0" dirty="0"/>
              <a:t>One church received only condemnation.</a:t>
            </a:r>
            <a:r>
              <a:rPr lang="en-US" sz="3200" dirty="0"/>
              <a:t> </a:t>
            </a:r>
            <a:r>
              <a:rPr lang="en-US" sz="3200" b="1" baseline="0" dirty="0"/>
              <a:t>Laodicea</a:t>
            </a:r>
          </a:p>
          <a:p>
            <a:pPr>
              <a:spcBef>
                <a:spcPts val="0"/>
              </a:spcBef>
            </a:pPr>
            <a:r>
              <a:rPr lang="en-US" sz="3200" baseline="0" dirty="0"/>
              <a:t>Four churches received a mixed report of commendation and condemnation.</a:t>
            </a:r>
            <a:endParaRPr lang="en-US" sz="3200" i="1" baseline="0" dirty="0"/>
          </a:p>
          <a:p>
            <a:pPr>
              <a:spcBef>
                <a:spcPts val="0"/>
              </a:spcBef>
            </a:pPr>
            <a:r>
              <a:rPr lang="en-US" sz="3200" i="1" baseline="0" dirty="0"/>
              <a:t>“</a:t>
            </a:r>
            <a:r>
              <a:rPr lang="en-US" sz="3200" b="1" i="1" baseline="0" dirty="0"/>
              <a:t>I know</a:t>
            </a:r>
            <a:r>
              <a:rPr lang="en-US" sz="3200" i="1" baseline="0" dirty="0"/>
              <a:t>” </a:t>
            </a:r>
            <a:r>
              <a:rPr lang="en-US" sz="3200" baseline="0" dirty="0"/>
              <a:t>is found in all seven</a:t>
            </a:r>
            <a:r>
              <a:rPr lang="en-US" sz="3200" i="1" baseline="0" dirty="0"/>
              <a:t>. </a:t>
            </a:r>
            <a:r>
              <a:rPr lang="en-US" sz="3200" baseline="0" dirty="0"/>
              <a:t>Revelation 2:1; 2:9; 2:12; 2:19; 3:1; 3:8; 3:15.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2030"/>
            <a:ext cx="7772400" cy="815608"/>
          </a:xfrm>
        </p:spPr>
        <p:txBody>
          <a:bodyPr>
            <a:spAutoFit/>
          </a:bodyPr>
          <a:lstStyle/>
          <a:p>
            <a:r>
              <a:rPr lang="en-US" sz="4400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108817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Works</a:t>
            </a:r>
            <a:r>
              <a:rPr lang="en-US" sz="3200" baseline="0" dirty="0"/>
              <a:t> … </a:t>
            </a:r>
            <a:r>
              <a:rPr lang="en-US" sz="3200" b="1" baseline="0" dirty="0"/>
              <a:t>Revelation 2:19</a:t>
            </a:r>
            <a:br>
              <a:rPr lang="en-US" sz="3200" i="1" baseline="0" dirty="0"/>
            </a:br>
            <a:r>
              <a:rPr lang="en-US" sz="3200" b="1" baseline="0" dirty="0"/>
              <a:t>Ephesians 2:10</a:t>
            </a:r>
            <a:r>
              <a:rPr lang="en-US" sz="3200" baseline="0" dirty="0"/>
              <a:t>, </a:t>
            </a:r>
            <a:r>
              <a:rPr lang="en-US" sz="3200" i="1" baseline="0" dirty="0"/>
              <a:t>“</a:t>
            </a:r>
            <a:r>
              <a:rPr lang="en-US" sz="3200" b="1" i="1" baseline="0" dirty="0"/>
              <a:t>For we are his workmanship, created in Christ Jesus for good works, which God afore prepared that we should walk in them</a:t>
            </a:r>
            <a:r>
              <a:rPr lang="en-US" sz="3200" i="1" baseline="0" dirty="0"/>
              <a:t>.”</a:t>
            </a:r>
          </a:p>
          <a:p>
            <a:r>
              <a:rPr lang="en-US" sz="3200" baseline="0" dirty="0"/>
              <a:t>The word of God was taught BY EVERY CHRISTIAN. Acts 8:4; cf. Matthew 28:18-19; </a:t>
            </a:r>
            <a:br>
              <a:rPr lang="en-US" sz="3200" baseline="0" dirty="0"/>
            </a:br>
            <a:r>
              <a:rPr lang="en-US" sz="3200" baseline="0" dirty="0"/>
              <a:t>2 Timothy 2:2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90903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Keep the church morally pure</a:t>
            </a:r>
            <a:r>
              <a:rPr lang="en-US" sz="3200" b="1" baseline="0" dirty="0"/>
              <a:t>.</a:t>
            </a:r>
          </a:p>
          <a:p>
            <a:r>
              <a:rPr lang="en-US" sz="3200" baseline="0" dirty="0"/>
              <a:t>Ephesus. Revelation 2:2</a:t>
            </a:r>
          </a:p>
          <a:p>
            <a:r>
              <a:rPr lang="en-US" sz="3200" baseline="0" dirty="0"/>
              <a:t>Thyatira. Revelation 2:20</a:t>
            </a:r>
          </a:p>
          <a:p>
            <a:r>
              <a:rPr lang="en-US" sz="3200" baseline="0" dirty="0"/>
              <a:t>Sardis. Revelation 3:4</a:t>
            </a:r>
          </a:p>
          <a:p>
            <a:pPr>
              <a:buFont typeface="Wingdings" pitchFamily="2" charset="2"/>
              <a:buChar char="Ø"/>
            </a:pPr>
            <a:r>
              <a:rPr lang="en-US" sz="3200" baseline="0" dirty="0"/>
              <a:t>We do not withdraw from people because they sin (cf. Romans 3:23; 1 John 2:1)</a:t>
            </a:r>
          </a:p>
          <a:p>
            <a:pPr>
              <a:buFont typeface="Wingdings" pitchFamily="2" charset="2"/>
              <a:buChar char="Ø"/>
            </a:pPr>
            <a:r>
              <a:rPr lang="en-US" sz="3200" baseline="0" dirty="0"/>
              <a:t>We withdraw from people because they sin </a:t>
            </a:r>
            <a:r>
              <a:rPr lang="en-US" sz="3200" u="sng" baseline="0" dirty="0"/>
              <a:t>and refuse to repent</a:t>
            </a:r>
            <a:r>
              <a:rPr lang="en-US" sz="3200" baseline="0" dirty="0"/>
              <a:t>. cf. 1 Corinthians 5; especially verse 6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839200" cy="480644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3600" b="1" u="sng" baseline="0" dirty="0"/>
              <a:t>Keep the church morally pure</a:t>
            </a:r>
            <a:r>
              <a:rPr lang="en-US" sz="3600" b="1" baseline="0" dirty="0"/>
              <a:t>.</a:t>
            </a:r>
            <a:endParaRPr lang="en-US" sz="3600" baseline="0" dirty="0"/>
          </a:p>
          <a:p>
            <a:r>
              <a:rPr lang="en-US" sz="3600" baseline="0" dirty="0"/>
              <a:t>Discipline Must Be Practiced:</a:t>
            </a:r>
          </a:p>
          <a:p>
            <a:pPr lvl="1"/>
            <a:r>
              <a:rPr lang="en-US" sz="3600" baseline="0" dirty="0"/>
              <a:t>To save the erring Christian.</a:t>
            </a:r>
            <a:br>
              <a:rPr lang="en-US" sz="3600" baseline="0" dirty="0"/>
            </a:br>
            <a:r>
              <a:rPr lang="en-US" sz="3600" baseline="0" dirty="0"/>
              <a:t>1 Corinthians 5:5 (cf. 2 Corinthians 2:6).</a:t>
            </a:r>
            <a:endParaRPr lang="en-US" sz="3600" dirty="0"/>
          </a:p>
          <a:p>
            <a:pPr lvl="1"/>
            <a:r>
              <a:rPr lang="en-US" sz="3600" baseline="0" dirty="0"/>
              <a:t>To prevent shame and reproach.</a:t>
            </a:r>
            <a:br>
              <a:rPr lang="en-US" sz="3600" baseline="0" dirty="0"/>
            </a:br>
            <a:r>
              <a:rPr lang="en-US" sz="3600" baseline="0" dirty="0"/>
              <a:t>1 Corinthians 5:6</a:t>
            </a:r>
          </a:p>
          <a:p>
            <a:pPr lvl="1"/>
            <a:r>
              <a:rPr lang="en-US" sz="3600" baseline="0" dirty="0"/>
              <a:t>Upholds Christ’s church in the eyes of the world.</a:t>
            </a:r>
          </a:p>
          <a:p>
            <a:pPr lvl="1"/>
            <a:r>
              <a:rPr lang="en-US" sz="3600" baseline="0" dirty="0"/>
              <a:t>Helps us consider ourselves. Galatians 6:1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6700" y="1615122"/>
            <a:ext cx="8610600" cy="333937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Identify And Correct False Teachers</a:t>
            </a:r>
            <a:r>
              <a:rPr lang="en-US" sz="3200" b="1" baseline="0" dirty="0"/>
              <a:t>.</a:t>
            </a:r>
          </a:p>
          <a:p>
            <a:r>
              <a:rPr lang="en-US" sz="4400" baseline="0" dirty="0"/>
              <a:t>Examples:</a:t>
            </a:r>
          </a:p>
          <a:p>
            <a:pPr lvl="1"/>
            <a:r>
              <a:rPr lang="en-US" sz="4000" baseline="0" dirty="0"/>
              <a:t>Ephesus. Revelation 2:2</a:t>
            </a:r>
          </a:p>
          <a:p>
            <a:pPr lvl="1"/>
            <a:r>
              <a:rPr lang="en-US" sz="4000" baseline="0" dirty="0"/>
              <a:t>Pergamum. (compromise) Revelation 2:14</a:t>
            </a:r>
          </a:p>
          <a:p>
            <a:pPr lvl="1"/>
            <a:r>
              <a:rPr lang="en-US" sz="4000" baseline="0" dirty="0"/>
              <a:t>Philadelphia. Revelation 3:8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392415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u="sng" baseline="0" dirty="0"/>
              <a:t>Identify And Correct False Teachers</a:t>
            </a:r>
            <a:r>
              <a:rPr lang="en-US" sz="3200" b="1" baseline="0" dirty="0"/>
              <a:t>.</a:t>
            </a:r>
          </a:p>
          <a:p>
            <a:pPr>
              <a:buNone/>
            </a:pPr>
            <a:endParaRPr lang="en-US" sz="3200" dirty="0"/>
          </a:p>
          <a:p>
            <a:r>
              <a:rPr lang="en-US" sz="3200" baseline="0" dirty="0"/>
              <a:t>Divine standard of truth. John 17:17; John 7:24; </a:t>
            </a:r>
            <a:br>
              <a:rPr lang="en-US" sz="3200" baseline="0" dirty="0"/>
            </a:br>
            <a:r>
              <a:rPr lang="en-US" sz="3200" baseline="0" dirty="0"/>
              <a:t>2 Timothy 3:16-17</a:t>
            </a:r>
          </a:p>
          <a:p>
            <a:pPr>
              <a:buNone/>
            </a:pPr>
            <a:endParaRPr lang="en-US" sz="3200" baseline="0" dirty="0"/>
          </a:p>
          <a:p>
            <a:r>
              <a:rPr lang="en-US" sz="3200" baseline="0" dirty="0"/>
              <a:t>Need for godly elders. Acts 20:29, 30; Titus 1:9</a:t>
            </a:r>
          </a:p>
          <a:p>
            <a:r>
              <a:rPr lang="en-US" sz="3200" baseline="0" dirty="0"/>
              <a:t>Note the shepherds of Israel. Ezekiel 34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51507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Qualities That Must Be Present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17638"/>
            <a:ext cx="8229600" cy="535018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100" b="1" u="sng" baseline="0" dirty="0"/>
              <a:t>Perseverance</a:t>
            </a:r>
            <a:r>
              <a:rPr lang="en-US" sz="3100" b="1" baseline="0" dirty="0"/>
              <a:t>.</a:t>
            </a:r>
          </a:p>
          <a:p>
            <a:r>
              <a:rPr lang="en-US" sz="3100" baseline="0" dirty="0"/>
              <a:t>Examples:</a:t>
            </a:r>
          </a:p>
          <a:p>
            <a:pPr lvl="1"/>
            <a:r>
              <a:rPr lang="en-US" sz="3100" baseline="0" dirty="0"/>
              <a:t>Ephesus. Revelation 2:2-3</a:t>
            </a:r>
          </a:p>
          <a:p>
            <a:pPr lvl="1"/>
            <a:r>
              <a:rPr lang="en-US" sz="3100" baseline="0" dirty="0"/>
              <a:t>Pergamum. Revelation 2:13</a:t>
            </a:r>
          </a:p>
          <a:p>
            <a:r>
              <a:rPr lang="en-US" sz="3100" baseline="0" dirty="0"/>
              <a:t>Devil makes life difficult.</a:t>
            </a:r>
          </a:p>
          <a:p>
            <a:pPr lvl="1"/>
            <a:r>
              <a:rPr lang="en-US" sz="3100" baseline="0" dirty="0"/>
              <a:t>Worthy adversary. 1 Peter 5:8</a:t>
            </a:r>
          </a:p>
          <a:p>
            <a:pPr lvl="1"/>
            <a:r>
              <a:rPr lang="en-US" sz="3100" baseline="0" dirty="0"/>
              <a:t>Must count the cost. Luke 14:25-28</a:t>
            </a:r>
          </a:p>
          <a:p>
            <a:pPr lvl="1"/>
            <a:r>
              <a:rPr lang="en-US" sz="3100" baseline="0" dirty="0"/>
              <a:t>Opposition may be from our own family. </a:t>
            </a:r>
            <a:br>
              <a:rPr lang="en-US" sz="3100" baseline="0" dirty="0"/>
            </a:br>
            <a:r>
              <a:rPr lang="en-US" sz="3100" baseline="0" dirty="0"/>
              <a:t>Matthew 10:34-39</a:t>
            </a:r>
          </a:p>
          <a:p>
            <a:r>
              <a:rPr lang="en-US" sz="3100" baseline="0" dirty="0"/>
              <a:t>NOTE: The heroes of faith. Hebrews 11</a:t>
            </a:r>
            <a:endParaRPr lang="en-US" sz="3100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1369</TotalTime>
  <Words>859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Franklin Gothic Book</vt:lpstr>
      <vt:lpstr>Perpetua</vt:lpstr>
      <vt:lpstr>Tahoma</vt:lpstr>
      <vt:lpstr>Wingdings</vt:lpstr>
      <vt:lpstr>Wingdings 2</vt:lpstr>
      <vt:lpstr>Theme10</vt:lpstr>
      <vt:lpstr>The Glorious Church</vt:lpstr>
      <vt:lpstr>First Century Church Grew</vt:lpstr>
      <vt:lpstr>How Did The Church Grow And Maintain Its Distinctiveness?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Qualities That Must Be Present</vt:lpstr>
      <vt:lpstr>Conclusion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Glorious Church (2)</dc:title>
  <dc:creator>Micky Galloway</dc:creator>
  <cp:lastModifiedBy>Richard Lidh</cp:lastModifiedBy>
  <cp:revision>25</cp:revision>
  <cp:lastPrinted>2021-12-12T01:17:49Z</cp:lastPrinted>
  <dcterms:created xsi:type="dcterms:W3CDTF">2013-11-24T00:14:03Z</dcterms:created>
  <dcterms:modified xsi:type="dcterms:W3CDTF">2021-12-12T21:48:43Z</dcterms:modified>
</cp:coreProperties>
</file>